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4" r:id="rId4"/>
    <p:sldId id="268" r:id="rId5"/>
    <p:sldId id="269" r:id="rId6"/>
    <p:sldId id="270" r:id="rId7"/>
    <p:sldId id="271" r:id="rId8"/>
    <p:sldId id="272" r:id="rId9"/>
    <p:sldId id="27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CDAC"/>
    <a:srgbClr val="E1CDA9"/>
    <a:srgbClr val="E2CFA8"/>
    <a:srgbClr val="E1CEA9"/>
    <a:srgbClr val="E0CC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50C663D-D48C-4BC7-A700-70AE22DE3B37}" type="datetimeFigureOut">
              <a:rPr lang="en-US" smtClean="0"/>
              <a:t>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8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340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897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311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701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0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19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94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468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36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859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89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67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915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65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50C663D-D48C-4BC7-A700-70AE22DE3B37}" type="datetimeFigureOut">
              <a:rPr lang="en-US" smtClean="0"/>
              <a:t>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419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50C663D-D48C-4BC7-A700-70AE22DE3B37}" type="datetimeFigureOut">
              <a:rPr lang="en-US" smtClean="0"/>
              <a:t>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887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50C663D-D48C-4BC7-A700-70AE22DE3B37}" type="datetimeFigureOut">
              <a:rPr lang="en-US" smtClean="0"/>
              <a:t>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10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The Divine </a:t>
            </a:r>
            <a:br>
              <a:rPr lang="en-US" b="1" dirty="0" smtClean="0"/>
            </a:br>
            <a:r>
              <a:rPr lang="en-US" b="1" dirty="0" smtClean="0"/>
              <a:t>Economy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1374558"/>
          </a:xfrm>
        </p:spPr>
        <p:txBody>
          <a:bodyPr>
            <a:normAutofit lnSpcReduction="10000"/>
          </a:bodyPr>
          <a:lstStyle/>
          <a:p>
            <a:r>
              <a:rPr lang="en-US" sz="3200" b="1" dirty="0" smtClean="0"/>
              <a:t>EXODUS </a:t>
            </a:r>
            <a:r>
              <a:rPr lang="en-US" sz="3200" b="1" dirty="0" smtClean="0"/>
              <a:t>32 - 34</a:t>
            </a:r>
            <a:endParaRPr lang="en-US" sz="3200" b="1" dirty="0" smtClean="0"/>
          </a:p>
          <a:p>
            <a:endParaRPr lang="en-US" sz="1600" b="1" dirty="0" smtClean="0"/>
          </a:p>
          <a:p>
            <a:pPr algn="ctr"/>
            <a:r>
              <a:rPr lang="en-US" sz="2000" b="1" dirty="0" smtClean="0"/>
              <a:t>WWW.THEOLOGICALSTRAYDOGS.COM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8622" y="644805"/>
            <a:ext cx="5784802" cy="496046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4302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Divine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950" y="2603500"/>
            <a:ext cx="10644229" cy="34163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Any helicopter parents here?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139" y="3415193"/>
            <a:ext cx="2167746" cy="25552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696" y="3518471"/>
            <a:ext cx="4036041" cy="23474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8936" y="165916"/>
            <a:ext cx="4208054" cy="65152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11237976" y="5733288"/>
            <a:ext cx="235550" cy="219659"/>
          </a:xfrm>
          <a:prstGeom prst="rect">
            <a:avLst/>
          </a:prstGeom>
          <a:solidFill>
            <a:srgbClr val="DEC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81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Divine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9269206" cy="3416300"/>
          </a:xfrm>
        </p:spPr>
        <p:txBody>
          <a:bodyPr/>
          <a:lstStyle/>
          <a:p>
            <a:r>
              <a:rPr lang="en-US" dirty="0" smtClean="0"/>
              <a:t>After </a:t>
            </a:r>
            <a:r>
              <a:rPr lang="en-US" dirty="0" smtClean="0"/>
              <a:t>the rescue from Egypt, </a:t>
            </a:r>
            <a:r>
              <a:rPr lang="en-US" dirty="0" smtClean="0"/>
              <a:t>God leads Moses and the Israelites into the desert</a:t>
            </a:r>
          </a:p>
          <a:p>
            <a:pPr lvl="1"/>
            <a:r>
              <a:rPr lang="en-US" dirty="0" smtClean="0"/>
              <a:t>7 stories of the journey to meet God at Mt. Sinai</a:t>
            </a:r>
          </a:p>
          <a:p>
            <a:pPr lvl="1"/>
            <a:r>
              <a:rPr lang="en-US" dirty="0" smtClean="0"/>
              <a:t>Each follows a particular literary pattern:</a:t>
            </a:r>
          </a:p>
          <a:p>
            <a:pPr lvl="2"/>
            <a:r>
              <a:rPr lang="en-US" dirty="0" smtClean="0"/>
              <a:t>Problem, Speech, Deliverance, Lesson, Journey or Memorial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Explore the spiritual dynamics of their/our relationship with God:</a:t>
            </a: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How should we act knowing that God has prepared our spiritual path?</a:t>
            </a: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Do we have a responsibility to others as receptors of God’s grace? What does that look like?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70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is Taking So Long?!?!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6479423" cy="3416300"/>
          </a:xfrm>
        </p:spPr>
        <p:txBody>
          <a:bodyPr/>
          <a:lstStyle/>
          <a:p>
            <a:r>
              <a:rPr lang="en-US" dirty="0" smtClean="0"/>
              <a:t>Read Exodus 32:1 - 8</a:t>
            </a:r>
            <a:endParaRPr lang="en-US" dirty="0" smtClean="0"/>
          </a:p>
          <a:p>
            <a:r>
              <a:rPr lang="en-US" dirty="0" smtClean="0">
                <a:solidFill>
                  <a:schemeClr val="tx1"/>
                </a:solidFill>
              </a:rPr>
              <a:t>What is the Israelites’ motivation in making the idol?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How does Aaron describe the idol in verse 4?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What is the dedication of the idol accompanied by?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Is the calf a new god, a substitute for Moses, or a stand-in for </a:t>
            </a:r>
            <a:r>
              <a:rPr lang="en-US" i="1" dirty="0" smtClean="0">
                <a:solidFill>
                  <a:schemeClr val="tx1"/>
                </a:solidFill>
              </a:rPr>
              <a:t>YHWH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What is God’s reaction from Mt. Sinai?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What are the implications for leaders here?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118" t="3661" r="13194" b="4509"/>
          <a:stretch/>
        </p:blipFill>
        <p:spPr>
          <a:xfrm>
            <a:off x="8497017" y="715992"/>
            <a:ext cx="2424023" cy="30623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9905" r="5660" b="4623"/>
          <a:stretch/>
        </p:blipFill>
        <p:spPr>
          <a:xfrm>
            <a:off x="7737326" y="3916392"/>
            <a:ext cx="4062475" cy="27604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435304" y="2383013"/>
            <a:ext cx="20617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/>
              <a:t>Egyptian god, </a:t>
            </a:r>
            <a:r>
              <a:rPr lang="en-US" sz="1200" b="1" dirty="0" err="1" smtClean="0"/>
              <a:t>Apis</a:t>
            </a:r>
            <a:endParaRPr lang="en-US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675613" y="6399846"/>
            <a:ext cx="20617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/>
              <a:t>A modern interpretation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63366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Mediation and Forgiveness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7902782" cy="3416300"/>
          </a:xfrm>
        </p:spPr>
        <p:txBody>
          <a:bodyPr/>
          <a:lstStyle/>
          <a:p>
            <a:r>
              <a:rPr lang="en-US" dirty="0" smtClean="0"/>
              <a:t>Read Exodus 32:9 – 14, 30 - 35</a:t>
            </a:r>
            <a:endParaRPr lang="en-US" dirty="0" smtClean="0"/>
          </a:p>
          <a:p>
            <a:r>
              <a:rPr lang="en-US" dirty="0" smtClean="0">
                <a:solidFill>
                  <a:schemeClr val="tx1"/>
                </a:solidFill>
              </a:rPr>
              <a:t>What is the consequence God sets for the Israelites?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How does Moses react? What is his argument to NOT destroy them?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Does God change his mind?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What are the consequences of the Israelites’ sin?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How would you compare Moses leadership versus Ex. 4:10-13?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What drives us to intercede on others’ behalf?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31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Re-establishing Relationship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5318998" cy="3416300"/>
          </a:xfrm>
        </p:spPr>
        <p:txBody>
          <a:bodyPr/>
          <a:lstStyle/>
          <a:p>
            <a:r>
              <a:rPr lang="en-US" dirty="0" smtClean="0"/>
              <a:t>Read Exodus 34:4 - 10</a:t>
            </a:r>
            <a:endParaRPr lang="en-US" dirty="0" smtClean="0"/>
          </a:p>
          <a:p>
            <a:r>
              <a:rPr lang="en-US" dirty="0" smtClean="0">
                <a:solidFill>
                  <a:schemeClr val="tx1"/>
                </a:solidFill>
              </a:rPr>
              <a:t>What is Moses’ request?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What is God’s response?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How would you describe the relationship God offers to the Israelites?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Who is performing the wonders?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2825" y="2603500"/>
            <a:ext cx="5315902" cy="375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53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Divine Economy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2380890" y="2829313"/>
            <a:ext cx="1069676" cy="8712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66236" y="2863971"/>
            <a:ext cx="13974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God acts on our behalf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674852" y="2855344"/>
            <a:ext cx="14923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do something stupid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5167222" y="2855344"/>
            <a:ext cx="1069676" cy="8712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341852" y="2941781"/>
            <a:ext cx="1492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Mediation / atonement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8045569" y="2829313"/>
            <a:ext cx="1069676" cy="8712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326592" y="2777251"/>
            <a:ext cx="14923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Restoration of relationship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6236" y="3969975"/>
            <a:ext cx="1526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God saves Israel from Egypt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58135" y="3993619"/>
            <a:ext cx="1626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Israel makes golden calf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49757" y="3973852"/>
            <a:ext cx="1526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Moses intervenes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26592" y="3973852"/>
            <a:ext cx="1966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Giving of the Law at Mt. Sinai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6236" y="5183183"/>
            <a:ext cx="1526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Incarnation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40346" y="5170454"/>
            <a:ext cx="1526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We sin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49757" y="5170454"/>
            <a:ext cx="1526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Jesus provides atonement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26592" y="5170454"/>
            <a:ext cx="1861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Redemption / Sanctification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00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does this mean to 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406770"/>
            <a:ext cx="6306895" cy="4218317"/>
          </a:xfrm>
        </p:spPr>
        <p:txBody>
          <a:bodyPr>
            <a:normAutofit/>
          </a:bodyPr>
          <a:lstStyle/>
          <a:p>
            <a:r>
              <a:rPr lang="en-US" dirty="0" smtClean="0"/>
              <a:t>I don’t have to worry about Christmas decorations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When we know God is preparing the way for us, how does that change how we act, make decisions, </a:t>
            </a:r>
            <a:r>
              <a:rPr lang="en-US" dirty="0" err="1" smtClean="0">
                <a:solidFill>
                  <a:schemeClr val="tx1"/>
                </a:solidFill>
              </a:rPr>
              <a:t>etc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We have a responsibility for others like Moses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When does leading become manipulation?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What does positive leadership look like for our families?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What does positive leadership look like for our </a:t>
            </a:r>
            <a:r>
              <a:rPr lang="en-US" dirty="0" smtClean="0">
                <a:solidFill>
                  <a:schemeClr val="tx1"/>
                </a:solidFill>
              </a:rPr>
              <a:t>class?</a:t>
            </a:r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Takeaway for this week: God’s provision should spur us to act on others’ behalf – how can I act like Moses (or Jesus) this week?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9192" y="2406770"/>
            <a:ext cx="4005834" cy="349181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9164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9602186" cy="706964"/>
          </a:xfrm>
        </p:spPr>
        <p:txBody>
          <a:bodyPr/>
          <a:lstStyle/>
          <a:p>
            <a:r>
              <a:rPr lang="en-US" b="1" dirty="0" smtClean="0"/>
              <a:t>Next Week: </a:t>
            </a:r>
            <a:br>
              <a:rPr lang="en-US" b="1" dirty="0" smtClean="0"/>
            </a:br>
            <a:r>
              <a:rPr lang="en-US" b="1" dirty="0" smtClean="0"/>
              <a:t>Jewish Foundations of the New Testament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406770"/>
            <a:ext cx="6306895" cy="2169543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649" y="4628120"/>
            <a:ext cx="7304952" cy="20746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931" y="2126591"/>
            <a:ext cx="3778591" cy="25467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957532" y="4692770"/>
            <a:ext cx="37611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Homework for next week:</a:t>
            </a:r>
          </a:p>
          <a:p>
            <a:endParaRPr lang="en-US" dirty="0"/>
          </a:p>
          <a:p>
            <a:r>
              <a:rPr lang="en-US" dirty="0" smtClean="0"/>
              <a:t>Read 1 Kings 18:20 – 46</a:t>
            </a:r>
          </a:p>
          <a:p>
            <a:endParaRPr lang="en-US" dirty="0"/>
          </a:p>
          <a:p>
            <a:r>
              <a:rPr lang="en-US" dirty="0" smtClean="0"/>
              <a:t>What happened after Elijah kills the prophets of Baal?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154954" y="2603500"/>
            <a:ext cx="6479423" cy="1858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Explore what people in the first century thought and believed about their life, God, and Jesus</a:t>
            </a:r>
          </a:p>
          <a:p>
            <a:r>
              <a:rPr lang="en-US" dirty="0">
                <a:solidFill>
                  <a:schemeClr val="tx1"/>
                </a:solidFill>
              </a:rPr>
              <a:t>A</a:t>
            </a:r>
            <a:r>
              <a:rPr lang="en-US" dirty="0" smtClean="0">
                <a:solidFill>
                  <a:schemeClr val="tx1"/>
                </a:solidFill>
              </a:rPr>
              <a:t>pply what we learn to reading the Bible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Grow a deeper relationship with God by wrestling with his Word on a deeper level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2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3305</TotalTime>
  <Words>512</Words>
  <Application>Microsoft Office PowerPoint</Application>
  <PresentationFormat>Widescreen</PresentationFormat>
  <Paragraphs>95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Ion Boardroom</vt:lpstr>
      <vt:lpstr>The Divine  Economy</vt:lpstr>
      <vt:lpstr>The Divine Economy</vt:lpstr>
      <vt:lpstr>The Divine Economy</vt:lpstr>
      <vt:lpstr>What is Taking So Long?!?!</vt:lpstr>
      <vt:lpstr>Mediation and Forgiveness</vt:lpstr>
      <vt:lpstr>Re-establishing Relationship</vt:lpstr>
      <vt:lpstr>The Divine Economy</vt:lpstr>
      <vt:lpstr>What does this mean to me?</vt:lpstr>
      <vt:lpstr>Next Week:  Jewish Foundations of the New Testament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Miracle at the Yam Suph</dc:title>
  <dc:creator>Rowe, Thomas</dc:creator>
  <cp:lastModifiedBy>Rowe, Thomas</cp:lastModifiedBy>
  <cp:revision>64</cp:revision>
  <dcterms:created xsi:type="dcterms:W3CDTF">2017-10-20T22:00:00Z</dcterms:created>
  <dcterms:modified xsi:type="dcterms:W3CDTF">2018-01-06T21:20:57Z</dcterms:modified>
</cp:coreProperties>
</file>