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1"/>
  </p:notesMasterIdLst>
  <p:sldIdLst>
    <p:sldId id="364" r:id="rId2"/>
    <p:sldId id="350" r:id="rId3"/>
    <p:sldId id="354" r:id="rId4"/>
    <p:sldId id="365" r:id="rId5"/>
    <p:sldId id="361" r:id="rId6"/>
    <p:sldId id="374" r:id="rId7"/>
    <p:sldId id="377" r:id="rId8"/>
    <p:sldId id="348" r:id="rId9"/>
    <p:sldId id="376"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629" y="8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AAF419-E32F-4436-9266-B2FA2018BE75}" type="datetimeFigureOut">
              <a:rPr lang="en-US" smtClean="0"/>
              <a:t>3/24/2018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ADB90E-9832-4377-8BEA-F9EC7A78776E}" type="slidenum">
              <a:rPr lang="en-US" smtClean="0"/>
              <a:t>‹#›</a:t>
            </a:fld>
            <a:endParaRPr lang="en-US"/>
          </a:p>
        </p:txBody>
      </p:sp>
    </p:spTree>
    <p:extLst>
      <p:ext uri="{BB962C8B-B14F-4D97-AF65-F5344CB8AC3E}">
        <p14:creationId xmlns:p14="http://schemas.microsoft.com/office/powerpoint/2010/main" val="22041083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18F620D-3731-4755-8689-A22186DEC40F}" type="slidenum">
              <a:rPr lang="en-US" smtClean="0"/>
              <a:t>2</a:t>
            </a:fld>
            <a:endParaRPr lang="en-US"/>
          </a:p>
        </p:txBody>
      </p:sp>
    </p:spTree>
    <p:extLst>
      <p:ext uri="{BB962C8B-B14F-4D97-AF65-F5344CB8AC3E}">
        <p14:creationId xmlns:p14="http://schemas.microsoft.com/office/powerpoint/2010/main" val="25833316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18F620D-3731-4755-8689-A22186DEC40F}" type="slidenum">
              <a:rPr lang="en-US" smtClean="0"/>
              <a:pPr/>
              <a:t>6</a:t>
            </a:fld>
            <a:endParaRPr lang="en-US"/>
          </a:p>
        </p:txBody>
      </p:sp>
    </p:spTree>
    <p:extLst>
      <p:ext uri="{BB962C8B-B14F-4D97-AF65-F5344CB8AC3E}">
        <p14:creationId xmlns:p14="http://schemas.microsoft.com/office/powerpoint/2010/main" val="13403593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18F620D-3731-4755-8689-A22186DEC40F}" type="slidenum">
              <a:rPr lang="en-US" smtClean="0"/>
              <a:pPr/>
              <a:t>7</a:t>
            </a:fld>
            <a:endParaRPr lang="en-US"/>
          </a:p>
        </p:txBody>
      </p:sp>
    </p:spTree>
    <p:extLst>
      <p:ext uri="{BB962C8B-B14F-4D97-AF65-F5344CB8AC3E}">
        <p14:creationId xmlns:p14="http://schemas.microsoft.com/office/powerpoint/2010/main" val="33323393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18F620D-3731-4755-8689-A22186DEC40F}" type="slidenum">
              <a:rPr lang="en-US" smtClean="0"/>
              <a:t>8</a:t>
            </a:fld>
            <a:endParaRPr lang="en-US"/>
          </a:p>
        </p:txBody>
      </p:sp>
    </p:spTree>
    <p:extLst>
      <p:ext uri="{BB962C8B-B14F-4D97-AF65-F5344CB8AC3E}">
        <p14:creationId xmlns:p14="http://schemas.microsoft.com/office/powerpoint/2010/main" val="11289515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18F620D-3731-4755-8689-A22186DEC40F}" type="slidenum">
              <a:rPr lang="en-US" smtClean="0"/>
              <a:pPr/>
              <a:t>9</a:t>
            </a:fld>
            <a:endParaRPr lang="en-US"/>
          </a:p>
        </p:txBody>
      </p:sp>
    </p:spTree>
    <p:extLst>
      <p:ext uri="{BB962C8B-B14F-4D97-AF65-F5344CB8AC3E}">
        <p14:creationId xmlns:p14="http://schemas.microsoft.com/office/powerpoint/2010/main" val="32057610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DE8DE162-026E-4A07-995D-B7F6586F521C}" type="datetimeFigureOut">
              <a:rPr lang="en-US" smtClean="0"/>
              <a:t>3/24/2018</a:t>
            </a:fld>
            <a:endParaRPr lang="en-US"/>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4BC29163-5BF0-44AF-83F5-1AB573557DC0}" type="slidenum">
              <a:rPr lang="en-US" smtClean="0"/>
              <a:t>‹#›</a:t>
            </a:fld>
            <a:endParaRPr lang="en-US"/>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2280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E8DE162-026E-4A07-995D-B7F6586F521C}" type="datetimeFigureOut">
              <a:rPr lang="en-US" smtClean="0"/>
              <a:t>3/24/2018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C29163-5BF0-44AF-83F5-1AB573557DC0}" type="slidenum">
              <a:rPr lang="en-US" smtClean="0"/>
              <a:t>‹#›</a:t>
            </a:fld>
            <a:endParaRPr lang="en-US"/>
          </a:p>
        </p:txBody>
      </p:sp>
    </p:spTree>
    <p:extLst>
      <p:ext uri="{BB962C8B-B14F-4D97-AF65-F5344CB8AC3E}">
        <p14:creationId xmlns:p14="http://schemas.microsoft.com/office/powerpoint/2010/main" val="618146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E8DE162-026E-4A07-995D-B7F6586F521C}" type="datetimeFigureOut">
              <a:rPr lang="en-US" smtClean="0"/>
              <a:t>3/24/2018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C29163-5BF0-44AF-83F5-1AB573557DC0}" type="slidenum">
              <a:rPr lang="en-US" smtClean="0"/>
              <a:t>‹#›</a:t>
            </a:fld>
            <a:endParaRPr lang="en-US"/>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9514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E8DE162-026E-4A07-995D-B7F6586F521C}" type="datetimeFigureOut">
              <a:rPr lang="en-US" smtClean="0"/>
              <a:t>3/24/2018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C29163-5BF0-44AF-83F5-1AB573557DC0}" type="slidenum">
              <a:rPr lang="en-US" smtClean="0"/>
              <a:t>‹#›</a:t>
            </a:fld>
            <a:endParaRPr lang="en-US"/>
          </a:p>
        </p:txBody>
      </p:sp>
    </p:spTree>
    <p:extLst>
      <p:ext uri="{BB962C8B-B14F-4D97-AF65-F5344CB8AC3E}">
        <p14:creationId xmlns:p14="http://schemas.microsoft.com/office/powerpoint/2010/main" val="6850000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E8DE162-026E-4A07-995D-B7F6586F521C}" type="datetimeFigureOut">
              <a:rPr lang="en-US" smtClean="0"/>
              <a:t>3/24/2018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BC29163-5BF0-44AF-83F5-1AB573557DC0}" type="slidenum">
              <a:rPr lang="en-US" smtClean="0"/>
              <a:t>‹#›</a:t>
            </a:fld>
            <a:endParaRPr lang="en-US"/>
          </a:p>
        </p:txBody>
      </p:sp>
    </p:spTree>
    <p:extLst>
      <p:ext uri="{BB962C8B-B14F-4D97-AF65-F5344CB8AC3E}">
        <p14:creationId xmlns:p14="http://schemas.microsoft.com/office/powerpoint/2010/main" val="4213535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E8DE162-026E-4A07-995D-B7F6586F521C}" type="datetimeFigureOut">
              <a:rPr lang="en-US" smtClean="0"/>
              <a:t>3/24/2018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C29163-5BF0-44AF-83F5-1AB573557DC0}" type="slidenum">
              <a:rPr lang="en-US" smtClean="0"/>
              <a:t>‹#›</a:t>
            </a:fld>
            <a:endParaRPr lang="en-US"/>
          </a:p>
        </p:txBody>
      </p:sp>
    </p:spTree>
    <p:extLst>
      <p:ext uri="{BB962C8B-B14F-4D97-AF65-F5344CB8AC3E}">
        <p14:creationId xmlns:p14="http://schemas.microsoft.com/office/powerpoint/2010/main" val="25906888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8DE162-026E-4A07-995D-B7F6586F521C}" type="datetimeFigureOut">
              <a:rPr lang="en-US" smtClean="0"/>
              <a:t>3/24/2018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BC29163-5BF0-44AF-83F5-1AB573557DC0}" type="slidenum">
              <a:rPr lang="en-US" smtClean="0"/>
              <a:t>‹#›</a:t>
            </a:fld>
            <a:endParaRPr lang="en-US"/>
          </a:p>
        </p:txBody>
      </p:sp>
    </p:spTree>
    <p:extLst>
      <p:ext uri="{BB962C8B-B14F-4D97-AF65-F5344CB8AC3E}">
        <p14:creationId xmlns:p14="http://schemas.microsoft.com/office/powerpoint/2010/main" val="656569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smtClean="0"/>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8DE162-026E-4A07-995D-B7F6586F521C}" type="datetimeFigureOut">
              <a:rPr lang="en-US" smtClean="0"/>
              <a:t>3/24/2018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C29163-5BF0-44AF-83F5-1AB573557DC0}" type="slidenum">
              <a:rPr lang="en-US" smtClean="0"/>
              <a:t>‹#›</a:t>
            </a:fld>
            <a:endParaRPr lang="en-US"/>
          </a:p>
        </p:txBody>
      </p:sp>
    </p:spTree>
    <p:extLst>
      <p:ext uri="{BB962C8B-B14F-4D97-AF65-F5344CB8AC3E}">
        <p14:creationId xmlns:p14="http://schemas.microsoft.com/office/powerpoint/2010/main" val="4464866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8DE162-026E-4A07-995D-B7F6586F521C}" type="datetimeFigureOut">
              <a:rPr lang="en-US" smtClean="0"/>
              <a:t>3/24/2018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C29163-5BF0-44AF-83F5-1AB573557DC0}" type="slidenum">
              <a:rPr lang="en-US" smtClean="0"/>
              <a:t>‹#›</a:t>
            </a:fld>
            <a:endParaRPr lang="en-US"/>
          </a:p>
        </p:txBody>
      </p:sp>
    </p:spTree>
    <p:extLst>
      <p:ext uri="{BB962C8B-B14F-4D97-AF65-F5344CB8AC3E}">
        <p14:creationId xmlns:p14="http://schemas.microsoft.com/office/powerpoint/2010/main" val="2824610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E8DE162-026E-4A07-995D-B7F6586F521C}" type="datetimeFigureOut">
              <a:rPr lang="en-US" smtClean="0"/>
              <a:t>3/24/2018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C29163-5BF0-44AF-83F5-1AB573557DC0}" type="slidenum">
              <a:rPr lang="en-US" smtClean="0"/>
              <a:t>‹#›</a:t>
            </a:fld>
            <a:endParaRPr lang="en-US"/>
          </a:p>
        </p:txBody>
      </p:sp>
    </p:spTree>
    <p:extLst>
      <p:ext uri="{BB962C8B-B14F-4D97-AF65-F5344CB8AC3E}">
        <p14:creationId xmlns:p14="http://schemas.microsoft.com/office/powerpoint/2010/main" val="26566108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E8DE162-026E-4A07-995D-B7F6586F521C}" type="datetimeFigureOut">
              <a:rPr lang="en-US" smtClean="0"/>
              <a:t>3/24/2018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C29163-5BF0-44AF-83F5-1AB573557DC0}" type="slidenum">
              <a:rPr lang="en-US" smtClean="0"/>
              <a:t>‹#›</a:t>
            </a:fld>
            <a:endParaRPr lang="en-US"/>
          </a:p>
        </p:txBody>
      </p:sp>
    </p:spTree>
    <p:extLst>
      <p:ext uri="{BB962C8B-B14F-4D97-AF65-F5344CB8AC3E}">
        <p14:creationId xmlns:p14="http://schemas.microsoft.com/office/powerpoint/2010/main" val="3682787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DE8DE162-026E-4A07-995D-B7F6586F521C}" type="datetimeFigureOut">
              <a:rPr lang="en-US" smtClean="0"/>
              <a:t>3/24/2018</a:t>
            </a:fld>
            <a:endParaRPr lang="en-US"/>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4BC29163-5BF0-44AF-83F5-1AB573557DC0}" type="slidenum">
              <a:rPr lang="en-US" smtClean="0"/>
              <a:t>‹#›</a:t>
            </a:fld>
            <a:endParaRPr lang="en-US"/>
          </a:p>
        </p:txBody>
      </p:sp>
    </p:spTree>
    <p:extLst>
      <p:ext uri="{BB962C8B-B14F-4D97-AF65-F5344CB8AC3E}">
        <p14:creationId xmlns:p14="http://schemas.microsoft.com/office/powerpoint/2010/main" val="256746816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www.google.com/url?sa=i&amp;rct=j&amp;q=&amp;esrc=s&amp;source=images&amp;cd=&amp;cad=rja&amp;uact=8&amp;ved=2ahUKEwjAgceepfTZAhUr74MKHf12BnAQjRx6BAgAEAU&amp;url=https://en.wikipedia.org/wiki/Woes_of_the_Pharisees&amp;psig=AOvVaw0kRXlZF_5gY2mMEZo7cX5x&amp;ust=1521408163215182"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65" y="241537"/>
            <a:ext cx="7519937" cy="3476446"/>
          </a:xfrm>
        </p:spPr>
        <p:txBody>
          <a:bodyPr>
            <a:noAutofit/>
          </a:bodyPr>
          <a:lstStyle/>
          <a:p>
            <a:r>
              <a:rPr lang="en-US" sz="6000" dirty="0" smtClean="0"/>
              <a:t>The Jewish foundations of the New Testament</a:t>
            </a:r>
            <a:endParaRPr lang="en-US" sz="6000" dirty="0"/>
          </a:p>
        </p:txBody>
      </p:sp>
      <p:sp>
        <p:nvSpPr>
          <p:cNvPr id="3" name="Subtitle 2"/>
          <p:cNvSpPr>
            <a:spLocks noGrp="1"/>
          </p:cNvSpPr>
          <p:nvPr>
            <p:ph type="subTitle" idx="1"/>
          </p:nvPr>
        </p:nvSpPr>
        <p:spPr>
          <a:xfrm>
            <a:off x="2074458" y="3806307"/>
            <a:ext cx="8767860" cy="2621925"/>
          </a:xfrm>
        </p:spPr>
        <p:txBody>
          <a:bodyPr>
            <a:normAutofit/>
          </a:bodyPr>
          <a:lstStyle/>
          <a:p>
            <a:r>
              <a:rPr lang="en-US" sz="3200" dirty="0" smtClean="0"/>
              <a:t>Class IX –  Practice What You Preach</a:t>
            </a:r>
          </a:p>
          <a:p>
            <a:r>
              <a:rPr lang="en-US" sz="3200" smtClean="0"/>
              <a:t>March </a:t>
            </a:r>
            <a:r>
              <a:rPr lang="en-US" sz="3200" smtClean="0"/>
              <a:t>18, </a:t>
            </a:r>
            <a:r>
              <a:rPr lang="en-US" sz="3200" dirty="0" smtClean="0"/>
              <a:t>2017</a:t>
            </a:r>
          </a:p>
          <a:p>
            <a:endParaRPr lang="en-US" sz="3200" dirty="0"/>
          </a:p>
          <a:p>
            <a:r>
              <a:rPr lang="en-US" sz="2800" dirty="0" smtClean="0"/>
              <a:t>www.theologicalstraydogs.com</a:t>
            </a:r>
            <a:endParaRPr lang="en-US" sz="2800" dirty="0"/>
          </a:p>
        </p:txBody>
      </p:sp>
      <p:pic>
        <p:nvPicPr>
          <p:cNvPr id="4" name="Picture 3"/>
          <p:cNvPicPr>
            <a:picLocks noChangeAspect="1"/>
          </p:cNvPicPr>
          <p:nvPr/>
        </p:nvPicPr>
        <p:blipFill>
          <a:blip r:embed="rId2"/>
          <a:stretch>
            <a:fillRect/>
          </a:stretch>
        </p:blipFill>
        <p:spPr>
          <a:xfrm>
            <a:off x="7406387" y="329338"/>
            <a:ext cx="4437681" cy="3328262"/>
          </a:xfrm>
          <a:prstGeom prst="rect">
            <a:avLst/>
          </a:prstGeom>
          <a:ln>
            <a:solidFill>
              <a:schemeClr val="tx1"/>
            </a:solidFill>
          </a:ln>
        </p:spPr>
      </p:pic>
      <p:pic>
        <p:nvPicPr>
          <p:cNvPr id="5" name="Picture 4"/>
          <p:cNvPicPr>
            <a:picLocks noChangeAspect="1"/>
          </p:cNvPicPr>
          <p:nvPr/>
        </p:nvPicPr>
        <p:blipFill>
          <a:blip r:embed="rId3"/>
          <a:stretch>
            <a:fillRect/>
          </a:stretch>
        </p:blipFill>
        <p:spPr>
          <a:xfrm>
            <a:off x="8983133" y="4431377"/>
            <a:ext cx="2860935" cy="2145701"/>
          </a:xfrm>
          <a:prstGeom prst="rect">
            <a:avLst/>
          </a:prstGeom>
          <a:ln>
            <a:solidFill>
              <a:schemeClr val="tx1"/>
            </a:solidFill>
          </a:ln>
        </p:spPr>
      </p:pic>
      <p:pic>
        <p:nvPicPr>
          <p:cNvPr id="9" name="Picture 8"/>
          <p:cNvPicPr>
            <a:picLocks noChangeAspect="1"/>
          </p:cNvPicPr>
          <p:nvPr/>
        </p:nvPicPr>
        <p:blipFill>
          <a:blip r:embed="rId4"/>
          <a:stretch>
            <a:fillRect/>
          </a:stretch>
        </p:blipFill>
        <p:spPr>
          <a:xfrm>
            <a:off x="358681" y="4451720"/>
            <a:ext cx="3574963" cy="2125358"/>
          </a:xfrm>
          <a:prstGeom prst="rect">
            <a:avLst/>
          </a:prstGeom>
          <a:ln>
            <a:solidFill>
              <a:schemeClr val="tx1"/>
            </a:solidFill>
          </a:ln>
        </p:spPr>
      </p:pic>
    </p:spTree>
    <p:extLst>
      <p:ext uri="{BB962C8B-B14F-4D97-AF65-F5344CB8AC3E}">
        <p14:creationId xmlns:p14="http://schemas.microsoft.com/office/powerpoint/2010/main" val="41617428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81200" y="1447801"/>
            <a:ext cx="4419600" cy="830997"/>
          </a:xfrm>
          <a:prstGeom prst="rect">
            <a:avLst/>
          </a:prstGeom>
          <a:noFill/>
        </p:spPr>
        <p:txBody>
          <a:bodyPr wrap="square" rtlCol="0">
            <a:spAutoFit/>
          </a:bodyPr>
          <a:lstStyle/>
          <a:p>
            <a:endParaRPr lang="en-US" sz="2400" dirty="0"/>
          </a:p>
          <a:p>
            <a:pPr marL="342900" indent="-342900">
              <a:buFont typeface="Arial" panose="020B0604020202020204" pitchFamily="34" charset="0"/>
              <a:buChar char="•"/>
            </a:pPr>
            <a:endParaRPr lang="en-US" sz="2400" dirty="0"/>
          </a:p>
        </p:txBody>
      </p:sp>
      <p:sp>
        <p:nvSpPr>
          <p:cNvPr id="7" name="TextBox 6"/>
          <p:cNvSpPr txBox="1"/>
          <p:nvPr/>
        </p:nvSpPr>
        <p:spPr>
          <a:xfrm>
            <a:off x="521823" y="1447801"/>
            <a:ext cx="7588905" cy="4985980"/>
          </a:xfrm>
          <a:prstGeom prst="rect">
            <a:avLst/>
          </a:prstGeom>
          <a:noFill/>
        </p:spPr>
        <p:txBody>
          <a:bodyPr wrap="square" rtlCol="0">
            <a:spAutoFit/>
          </a:bodyPr>
          <a:lstStyle/>
          <a:p>
            <a:r>
              <a:rPr lang="en-US" sz="2400" b="1" i="1" dirty="0" smtClean="0"/>
              <a:t>The </a:t>
            </a:r>
            <a:r>
              <a:rPr lang="en-US" sz="2400" b="1" i="1" dirty="0" err="1" smtClean="0"/>
              <a:t>Didache</a:t>
            </a:r>
            <a:r>
              <a:rPr lang="en-US" sz="2400" b="1" i="1" dirty="0" smtClean="0"/>
              <a:t> </a:t>
            </a:r>
            <a:r>
              <a:rPr lang="en-US" sz="2400" b="1" dirty="0" smtClean="0"/>
              <a:t>or </a:t>
            </a:r>
            <a:r>
              <a:rPr lang="en-US" sz="2400" b="1" i="1" dirty="0" smtClean="0"/>
              <a:t>Teaching of the 12 Apostles</a:t>
            </a:r>
            <a:r>
              <a:rPr lang="en-US" sz="2400" b="1" dirty="0" smtClean="0"/>
              <a:t> (1</a:t>
            </a:r>
            <a:r>
              <a:rPr lang="en-US" sz="2400" b="1" baseline="30000" dirty="0" smtClean="0"/>
              <a:t>st</a:t>
            </a:r>
            <a:r>
              <a:rPr lang="en-US" sz="2400" b="1" dirty="0" smtClean="0"/>
              <a:t> -2</a:t>
            </a:r>
            <a:r>
              <a:rPr lang="en-US" sz="2400" b="1" baseline="30000" dirty="0" smtClean="0"/>
              <a:t>nd</a:t>
            </a:r>
            <a:r>
              <a:rPr lang="en-US" sz="2400" b="1" dirty="0" smtClean="0"/>
              <a:t> c. CE) </a:t>
            </a:r>
          </a:p>
          <a:p>
            <a:endParaRPr lang="en-US" sz="1400" b="1" dirty="0"/>
          </a:p>
          <a:p>
            <a:r>
              <a:rPr lang="en-US" sz="2000" dirty="0" smtClean="0"/>
              <a:t>There are </a:t>
            </a:r>
            <a:r>
              <a:rPr lang="en-US" sz="2000" b="1" dirty="0">
                <a:solidFill>
                  <a:schemeClr val="accent1"/>
                </a:solidFill>
              </a:rPr>
              <a:t>t</a:t>
            </a:r>
            <a:r>
              <a:rPr lang="en-US" sz="2000" b="1" dirty="0" smtClean="0">
                <a:solidFill>
                  <a:schemeClr val="accent1"/>
                </a:solidFill>
              </a:rPr>
              <a:t>wo ways</a:t>
            </a:r>
            <a:r>
              <a:rPr lang="en-US" sz="2000" dirty="0" smtClean="0"/>
              <a:t>, one of life and one of death; and great is the difference between the two ways. </a:t>
            </a:r>
          </a:p>
          <a:p>
            <a:r>
              <a:rPr lang="en-US" sz="2000" dirty="0" smtClean="0"/>
              <a:t>This is the </a:t>
            </a:r>
            <a:r>
              <a:rPr lang="en-US" sz="2000" b="1" dirty="0" smtClean="0">
                <a:solidFill>
                  <a:schemeClr val="accent1"/>
                </a:solidFill>
              </a:rPr>
              <a:t>way of life</a:t>
            </a:r>
            <a:r>
              <a:rPr lang="en-US" sz="2000" dirty="0" smtClean="0"/>
              <a:t>: “First, you shall love God who made you; secondly, your neighbor as yourself; and whatever you would not like done to you, do not do to another.”</a:t>
            </a:r>
          </a:p>
          <a:p>
            <a:r>
              <a:rPr lang="en-US" sz="2000" dirty="0" smtClean="0"/>
              <a:t>The teaching of these words is as follows: “Bless those who curse you, and pray for your enemies, and fast for those who persecute you.” For what is the merit of loving those who love you? Do not even the </a:t>
            </a:r>
            <a:r>
              <a:rPr lang="en-US" sz="2000" b="1" dirty="0" smtClean="0">
                <a:solidFill>
                  <a:schemeClr val="accent1"/>
                </a:solidFill>
              </a:rPr>
              <a:t>pagans</a:t>
            </a:r>
            <a:r>
              <a:rPr lang="en-US" sz="2000" dirty="0" smtClean="0"/>
              <a:t> do this? But, “love those who hate you,” and you will not have an enemy. </a:t>
            </a:r>
            <a:r>
              <a:rPr lang="en-US" sz="2000" b="1" dirty="0" smtClean="0">
                <a:solidFill>
                  <a:schemeClr val="accent1"/>
                </a:solidFill>
              </a:rPr>
              <a:t>“Abstain from carnal desires.” </a:t>
            </a:r>
            <a:r>
              <a:rPr lang="en-US" sz="2000" dirty="0" smtClean="0"/>
              <a:t>“If anyone strikes you on the right cheek, turn the other to him,” and </a:t>
            </a:r>
            <a:r>
              <a:rPr lang="en-US" sz="2000" b="1" dirty="0" smtClean="0">
                <a:solidFill>
                  <a:schemeClr val="accent1"/>
                </a:solidFill>
              </a:rPr>
              <a:t>you will be perfect</a:t>
            </a:r>
            <a:r>
              <a:rPr lang="en-US" sz="2000" dirty="0" smtClean="0"/>
              <a:t>. “If anyone forces you to go one mile with him, go two.” “If anyone takes your cloak, give him also your tunic.” If anyone takes what is yours, do not demand it back, for </a:t>
            </a:r>
            <a:r>
              <a:rPr lang="en-US" sz="2000" b="1" dirty="0" smtClean="0">
                <a:solidFill>
                  <a:schemeClr val="accent1"/>
                </a:solidFill>
              </a:rPr>
              <a:t>you have no power</a:t>
            </a:r>
            <a:r>
              <a:rPr lang="en-US" sz="2000" dirty="0" smtClean="0"/>
              <a:t>.</a:t>
            </a:r>
            <a:endParaRPr lang="en-US" sz="2000" dirty="0"/>
          </a:p>
        </p:txBody>
      </p:sp>
      <p:sp>
        <p:nvSpPr>
          <p:cNvPr id="6" name="Title 1"/>
          <p:cNvSpPr txBox="1">
            <a:spLocks/>
          </p:cNvSpPr>
          <p:nvPr/>
        </p:nvSpPr>
        <p:spPr>
          <a:xfrm>
            <a:off x="1143000" y="609600"/>
            <a:ext cx="9875520" cy="1356360"/>
          </a:xfrm>
          <a:prstGeom prst="rect">
            <a:avLst/>
          </a:prstGeom>
        </p:spPr>
        <p:txBody>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r>
              <a:rPr lang="en-US" dirty="0" smtClean="0">
                <a:solidFill>
                  <a:schemeClr val="tx1"/>
                </a:solidFill>
              </a:rPr>
              <a:t>An Introductory Reading</a:t>
            </a:r>
            <a:endParaRPr lang="en-US" dirty="0">
              <a:solidFill>
                <a:schemeClr val="tx1"/>
              </a:solidFill>
            </a:endParaRPr>
          </a:p>
        </p:txBody>
      </p:sp>
      <p:pic>
        <p:nvPicPr>
          <p:cNvPr id="5" name="Picture 4"/>
          <p:cNvPicPr>
            <a:picLocks noChangeAspect="1"/>
          </p:cNvPicPr>
          <p:nvPr/>
        </p:nvPicPr>
        <p:blipFill rotWithShape="1">
          <a:blip r:embed="rId3"/>
          <a:srcRect l="7187" r="41197"/>
          <a:stretch/>
        </p:blipFill>
        <p:spPr>
          <a:xfrm>
            <a:off x="8038527" y="682345"/>
            <a:ext cx="3818193" cy="5699621"/>
          </a:xfrm>
          <a:prstGeom prst="rect">
            <a:avLst/>
          </a:prstGeom>
          <a:ln>
            <a:solidFill>
              <a:schemeClr val="tx1"/>
            </a:solidFill>
          </a:ln>
        </p:spPr>
      </p:pic>
    </p:spTree>
    <p:extLst>
      <p:ext uri="{BB962C8B-B14F-4D97-AF65-F5344CB8AC3E}">
        <p14:creationId xmlns:p14="http://schemas.microsoft.com/office/powerpoint/2010/main" val="34002122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14985" y="1828800"/>
            <a:ext cx="10506456" cy="4038600"/>
          </a:xfrm>
        </p:spPr>
        <p:txBody>
          <a:bodyPr>
            <a:noAutofit/>
          </a:bodyPr>
          <a:lstStyle/>
          <a:p>
            <a:r>
              <a:rPr lang="en-US" sz="2400" dirty="0" smtClean="0">
                <a:solidFill>
                  <a:schemeClr val="tx1"/>
                </a:solidFill>
              </a:rPr>
              <a:t>The Rabbis believed that the election of Abraham (and thereby the entire Jewish ethnic nation) was the foundation of their religion</a:t>
            </a:r>
          </a:p>
          <a:p>
            <a:r>
              <a:rPr lang="en-US" sz="2400" dirty="0" smtClean="0">
                <a:solidFill>
                  <a:schemeClr val="tx1"/>
                </a:solidFill>
              </a:rPr>
              <a:t>The existence of the relationship between Israel and </a:t>
            </a:r>
            <a:r>
              <a:rPr lang="en-US" sz="2400" i="1" dirty="0" smtClean="0">
                <a:solidFill>
                  <a:schemeClr val="tx1"/>
                </a:solidFill>
              </a:rPr>
              <a:t>YHWH </a:t>
            </a:r>
            <a:r>
              <a:rPr lang="en-US" sz="2400" dirty="0" smtClean="0">
                <a:solidFill>
                  <a:schemeClr val="tx1"/>
                </a:solidFill>
              </a:rPr>
              <a:t>is presupposed by all </a:t>
            </a:r>
          </a:p>
          <a:p>
            <a:r>
              <a:rPr lang="en-US" sz="2400" dirty="0">
                <a:solidFill>
                  <a:schemeClr val="tx1"/>
                </a:solidFill>
              </a:rPr>
              <a:t>The existence (and acceptance) of this fact of election meant Jews were called to a special type of </a:t>
            </a:r>
            <a:r>
              <a:rPr lang="en-US" sz="2400" dirty="0" smtClean="0">
                <a:solidFill>
                  <a:schemeClr val="tx1"/>
                </a:solidFill>
              </a:rPr>
              <a:t>relationship</a:t>
            </a:r>
          </a:p>
          <a:p>
            <a:r>
              <a:rPr lang="en-US" sz="2400" dirty="0">
                <a:solidFill>
                  <a:schemeClr val="tx1"/>
                </a:solidFill>
              </a:rPr>
              <a:t>God’s gracious acts preceded the obligations to follow </a:t>
            </a:r>
            <a:r>
              <a:rPr lang="en-US" sz="2400" dirty="0" smtClean="0">
                <a:solidFill>
                  <a:schemeClr val="tx1"/>
                </a:solidFill>
              </a:rPr>
              <a:t>Torah</a:t>
            </a:r>
          </a:p>
          <a:p>
            <a:r>
              <a:rPr lang="en-US" sz="2400" dirty="0">
                <a:solidFill>
                  <a:schemeClr val="tx1"/>
                </a:solidFill>
              </a:rPr>
              <a:t>The presence of these commandments/obligations was positive, not a </a:t>
            </a:r>
            <a:r>
              <a:rPr lang="en-US" sz="2400" dirty="0" smtClean="0">
                <a:solidFill>
                  <a:schemeClr val="tx1"/>
                </a:solidFill>
              </a:rPr>
              <a:t>burden</a:t>
            </a:r>
            <a:endParaRPr lang="en-US" sz="2400" dirty="0">
              <a:solidFill>
                <a:schemeClr val="tx1"/>
              </a:solidFill>
            </a:endParaRPr>
          </a:p>
          <a:p>
            <a:r>
              <a:rPr lang="en-US" sz="2400" dirty="0" smtClean="0">
                <a:solidFill>
                  <a:schemeClr val="tx1"/>
                </a:solidFill>
              </a:rPr>
              <a:t>The </a:t>
            </a:r>
            <a:r>
              <a:rPr lang="en-US" sz="2400" dirty="0">
                <a:solidFill>
                  <a:schemeClr val="tx1"/>
                </a:solidFill>
              </a:rPr>
              <a:t>intent was for Israel to act of worship with sincere devotion, not just obey to </a:t>
            </a:r>
            <a:r>
              <a:rPr lang="en-US" sz="2400" dirty="0" smtClean="0">
                <a:solidFill>
                  <a:schemeClr val="tx1"/>
                </a:solidFill>
              </a:rPr>
              <a:t>fulfill</a:t>
            </a:r>
            <a:endParaRPr lang="en-US" sz="2400" dirty="0">
              <a:solidFill>
                <a:schemeClr val="tx1"/>
              </a:solidFill>
            </a:endParaRPr>
          </a:p>
          <a:p>
            <a:endParaRPr lang="en-US" sz="2400" dirty="0">
              <a:solidFill>
                <a:schemeClr val="tx1"/>
              </a:solidFill>
            </a:endParaRPr>
          </a:p>
          <a:p>
            <a:endParaRPr lang="en-US" sz="2400" dirty="0">
              <a:solidFill>
                <a:schemeClr val="tx1"/>
              </a:solidFill>
            </a:endParaRPr>
          </a:p>
          <a:p>
            <a:endParaRPr lang="en-US" sz="2400" dirty="0" smtClean="0">
              <a:solidFill>
                <a:schemeClr val="tx1"/>
              </a:solidFill>
            </a:endParaRPr>
          </a:p>
        </p:txBody>
      </p:sp>
      <p:sp>
        <p:nvSpPr>
          <p:cNvPr id="4" name="Title 1"/>
          <p:cNvSpPr>
            <a:spLocks noGrp="1"/>
          </p:cNvSpPr>
          <p:nvPr>
            <p:ph type="title"/>
          </p:nvPr>
        </p:nvSpPr>
        <p:spPr/>
        <p:txBody>
          <a:bodyPr/>
          <a:lstStyle/>
          <a:p>
            <a:r>
              <a:rPr lang="en-US" dirty="0" smtClean="0">
                <a:solidFill>
                  <a:schemeClr val="tx1"/>
                </a:solidFill>
              </a:rPr>
              <a:t>Election and Covenant: Quick Review</a:t>
            </a:r>
            <a:endParaRPr lang="en-US" dirty="0">
              <a:solidFill>
                <a:schemeClr val="tx1"/>
              </a:solidFill>
            </a:endParaRPr>
          </a:p>
        </p:txBody>
      </p:sp>
    </p:spTree>
    <p:extLst>
      <p:ext uri="{BB962C8B-B14F-4D97-AF65-F5344CB8AC3E}">
        <p14:creationId xmlns:p14="http://schemas.microsoft.com/office/powerpoint/2010/main" val="3964170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9848" y="1664208"/>
            <a:ext cx="10334273" cy="4434840"/>
          </a:xfrm>
        </p:spPr>
        <p:txBody>
          <a:bodyPr>
            <a:noAutofit/>
          </a:bodyPr>
          <a:lstStyle/>
          <a:p>
            <a:r>
              <a:rPr lang="en-US" sz="2400" dirty="0" smtClean="0">
                <a:solidFill>
                  <a:schemeClr val="tx1"/>
                </a:solidFill>
              </a:rPr>
              <a:t>The failure to faithfully observe the commandments is sin. For each of these transgressions God had appointed an appropriate way to show repentance</a:t>
            </a:r>
          </a:p>
          <a:p>
            <a:r>
              <a:rPr lang="en-US" sz="2400" dirty="0" smtClean="0">
                <a:solidFill>
                  <a:schemeClr val="tx1"/>
                </a:solidFill>
              </a:rPr>
              <a:t>There is no doctrine of “original sin” in Judaism – people do sin, but these are personal choices for which they are responsible, not innate in nature</a:t>
            </a:r>
          </a:p>
          <a:p>
            <a:r>
              <a:rPr lang="en-US" sz="2400" dirty="0">
                <a:solidFill>
                  <a:schemeClr val="tx1"/>
                </a:solidFill>
              </a:rPr>
              <a:t>But sin has repercussions that affect those later (one of the consequences of the Garden of Eden was death, for example</a:t>
            </a:r>
            <a:r>
              <a:rPr lang="en-US" sz="2400" dirty="0" smtClean="0">
                <a:solidFill>
                  <a:schemeClr val="tx1"/>
                </a:solidFill>
              </a:rPr>
              <a:t>)</a:t>
            </a:r>
            <a:endParaRPr lang="en-US" sz="2400" dirty="0">
              <a:solidFill>
                <a:schemeClr val="tx1"/>
              </a:solidFill>
            </a:endParaRPr>
          </a:p>
          <a:p>
            <a:r>
              <a:rPr lang="en-US" sz="2400" dirty="0">
                <a:solidFill>
                  <a:schemeClr val="tx1"/>
                </a:solidFill>
              </a:rPr>
              <a:t>Yet God always seeks to favor mercy over justice because of their existing </a:t>
            </a:r>
            <a:r>
              <a:rPr lang="en-US" sz="2400" dirty="0" smtClean="0">
                <a:solidFill>
                  <a:schemeClr val="tx1"/>
                </a:solidFill>
              </a:rPr>
              <a:t>relationship</a:t>
            </a:r>
          </a:p>
          <a:p>
            <a:r>
              <a:rPr lang="en-US" sz="2400" dirty="0">
                <a:solidFill>
                  <a:schemeClr val="tx1"/>
                </a:solidFill>
              </a:rPr>
              <a:t>God always stands ready to forgive because of </a:t>
            </a:r>
            <a:r>
              <a:rPr lang="en-US" sz="2400" dirty="0" smtClean="0">
                <a:solidFill>
                  <a:schemeClr val="tx1"/>
                </a:solidFill>
              </a:rPr>
              <a:t>grace</a:t>
            </a:r>
            <a:endParaRPr lang="en-US" sz="2400" dirty="0">
              <a:solidFill>
                <a:schemeClr val="tx1"/>
              </a:solidFill>
            </a:endParaRPr>
          </a:p>
          <a:p>
            <a:endParaRPr lang="en-US" sz="2400" dirty="0">
              <a:solidFill>
                <a:schemeClr val="tx1"/>
              </a:solidFill>
            </a:endParaRPr>
          </a:p>
          <a:p>
            <a:endParaRPr lang="en-US" sz="2400" dirty="0" smtClean="0">
              <a:solidFill>
                <a:schemeClr val="tx1"/>
              </a:solidFill>
            </a:endParaRPr>
          </a:p>
          <a:p>
            <a:endParaRPr lang="en-US" sz="2400" dirty="0" smtClean="0">
              <a:solidFill>
                <a:schemeClr val="tx1"/>
              </a:solidFill>
            </a:endParaRPr>
          </a:p>
          <a:p>
            <a:pPr marL="45720" indent="0">
              <a:buNone/>
            </a:pPr>
            <a:endParaRPr lang="en-US" sz="2000" dirty="0" smtClean="0">
              <a:solidFill>
                <a:schemeClr val="tx1"/>
              </a:solidFill>
            </a:endParaRPr>
          </a:p>
          <a:p>
            <a:pPr marL="45720" indent="0">
              <a:buNone/>
            </a:pPr>
            <a:endParaRPr lang="en-US" sz="2000" dirty="0" smtClean="0">
              <a:solidFill>
                <a:schemeClr val="tx1"/>
              </a:solidFill>
            </a:endParaRPr>
          </a:p>
          <a:p>
            <a:pPr marL="45720" indent="0">
              <a:buNone/>
            </a:pPr>
            <a:endParaRPr lang="en-US" sz="2000" dirty="0" smtClean="0">
              <a:solidFill>
                <a:schemeClr val="tx1"/>
              </a:solidFill>
            </a:endParaRPr>
          </a:p>
          <a:p>
            <a:pPr marL="45720" indent="0">
              <a:buNone/>
            </a:pPr>
            <a:endParaRPr lang="en-US" sz="2400" dirty="0">
              <a:solidFill>
                <a:schemeClr val="tx1"/>
              </a:solidFill>
            </a:endParaRPr>
          </a:p>
          <a:p>
            <a:pPr marL="45720" indent="0">
              <a:buNone/>
            </a:pPr>
            <a:endParaRPr lang="en-US" sz="2400" dirty="0" smtClean="0">
              <a:solidFill>
                <a:schemeClr val="tx1"/>
              </a:solidFill>
            </a:endParaRPr>
          </a:p>
        </p:txBody>
      </p:sp>
      <p:sp>
        <p:nvSpPr>
          <p:cNvPr id="4" name="Title 1"/>
          <p:cNvSpPr>
            <a:spLocks noGrp="1"/>
          </p:cNvSpPr>
          <p:nvPr>
            <p:ph type="title"/>
          </p:nvPr>
        </p:nvSpPr>
        <p:spPr>
          <a:xfrm>
            <a:off x="1069848" y="854015"/>
            <a:ext cx="9875520" cy="723756"/>
          </a:xfrm>
        </p:spPr>
        <p:txBody>
          <a:bodyPr/>
          <a:lstStyle/>
          <a:p>
            <a:r>
              <a:rPr lang="en-US" dirty="0" smtClean="0">
                <a:solidFill>
                  <a:schemeClr val="tx1"/>
                </a:solidFill>
              </a:rPr>
              <a:t>Election and Covenant</a:t>
            </a:r>
            <a:endParaRPr lang="en-US" dirty="0">
              <a:solidFill>
                <a:schemeClr val="tx1"/>
              </a:solidFill>
            </a:endParaRPr>
          </a:p>
        </p:txBody>
      </p:sp>
    </p:spTree>
    <p:extLst>
      <p:ext uri="{BB962C8B-B14F-4D97-AF65-F5344CB8AC3E}">
        <p14:creationId xmlns:p14="http://schemas.microsoft.com/office/powerpoint/2010/main" val="1334494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9848" y="1664208"/>
            <a:ext cx="10334273" cy="4434840"/>
          </a:xfrm>
        </p:spPr>
        <p:txBody>
          <a:bodyPr>
            <a:noAutofit/>
          </a:bodyPr>
          <a:lstStyle/>
          <a:p>
            <a:r>
              <a:rPr lang="en-US" sz="2400" dirty="0" smtClean="0">
                <a:solidFill>
                  <a:schemeClr val="tx1"/>
                </a:solidFill>
              </a:rPr>
              <a:t>Atonement/repentance reflects an issue of personal piety, not theological standing with God</a:t>
            </a:r>
          </a:p>
          <a:p>
            <a:r>
              <a:rPr lang="en-US" sz="2400" dirty="0" smtClean="0">
                <a:solidFill>
                  <a:schemeClr val="tx1"/>
                </a:solidFill>
              </a:rPr>
              <a:t>So </a:t>
            </a:r>
            <a:r>
              <a:rPr lang="en-US" sz="2400" dirty="0">
                <a:solidFill>
                  <a:schemeClr val="tx1"/>
                </a:solidFill>
              </a:rPr>
              <a:t>what does it mean to be “righteous” (</a:t>
            </a:r>
            <a:r>
              <a:rPr lang="en-US" sz="2400" i="1" dirty="0" err="1">
                <a:solidFill>
                  <a:schemeClr val="tx1"/>
                </a:solidFill>
              </a:rPr>
              <a:t>tsadaq</a:t>
            </a:r>
            <a:r>
              <a:rPr lang="en-US" sz="2400" i="1" dirty="0">
                <a:solidFill>
                  <a:schemeClr val="tx1"/>
                </a:solidFill>
              </a:rPr>
              <a:t>):</a:t>
            </a:r>
            <a:endParaRPr lang="en-US" sz="2400" dirty="0">
              <a:solidFill>
                <a:schemeClr val="tx1"/>
              </a:solidFill>
            </a:endParaRPr>
          </a:p>
          <a:p>
            <a:pPr marL="274320" lvl="1" indent="0">
              <a:buNone/>
            </a:pPr>
            <a:r>
              <a:rPr lang="en-US" dirty="0" smtClean="0">
                <a:solidFill>
                  <a:schemeClr val="tx1"/>
                </a:solidFill>
              </a:rPr>
              <a:t>“[</a:t>
            </a:r>
            <a:r>
              <a:rPr lang="en-US" dirty="0">
                <a:solidFill>
                  <a:schemeClr val="tx1"/>
                </a:solidFill>
              </a:rPr>
              <a:t>T]hose who accept the covenant, which carries with it God’s promise of salvation, </a:t>
            </a:r>
            <a:r>
              <a:rPr lang="en-US" b="1" dirty="0"/>
              <a:t>accept also the obligation </a:t>
            </a:r>
            <a:r>
              <a:rPr lang="en-US" dirty="0">
                <a:solidFill>
                  <a:schemeClr val="tx1"/>
                </a:solidFill>
              </a:rPr>
              <a:t>to obey the commandments given by God in connection with the covenant. One who </a:t>
            </a:r>
            <a:r>
              <a:rPr lang="en-US" b="1" dirty="0"/>
              <a:t>accepts the covenant </a:t>
            </a:r>
            <a:r>
              <a:rPr lang="en-US" dirty="0">
                <a:solidFill>
                  <a:schemeClr val="tx1"/>
                </a:solidFill>
              </a:rPr>
              <a:t>and </a:t>
            </a:r>
            <a:r>
              <a:rPr lang="en-US" b="1" dirty="0"/>
              <a:t>remains within it is ‘righteous’, </a:t>
            </a:r>
            <a:r>
              <a:rPr lang="en-US" dirty="0">
                <a:solidFill>
                  <a:schemeClr val="tx1"/>
                </a:solidFill>
              </a:rPr>
              <a:t>and that title applies to him </a:t>
            </a:r>
            <a:r>
              <a:rPr lang="en-US" b="1" i="1" dirty="0"/>
              <a:t>both</a:t>
            </a:r>
            <a:r>
              <a:rPr lang="en-US" dirty="0">
                <a:solidFill>
                  <a:schemeClr val="tx1"/>
                </a:solidFill>
              </a:rPr>
              <a:t> as one who obeys God </a:t>
            </a:r>
            <a:r>
              <a:rPr lang="en-US" b="1" i="1" dirty="0"/>
              <a:t>and</a:t>
            </a:r>
            <a:r>
              <a:rPr lang="en-US" i="1" dirty="0">
                <a:solidFill>
                  <a:schemeClr val="tx1"/>
                </a:solidFill>
              </a:rPr>
              <a:t> </a:t>
            </a:r>
            <a:r>
              <a:rPr lang="en-US" dirty="0">
                <a:solidFill>
                  <a:schemeClr val="tx1"/>
                </a:solidFill>
              </a:rPr>
              <a:t>as one who has a ‘share in the world to come’, but </a:t>
            </a:r>
            <a:r>
              <a:rPr lang="en-US" b="1" dirty="0"/>
              <a:t>the former does not earn the latter</a:t>
            </a:r>
            <a:r>
              <a:rPr lang="en-US" dirty="0">
                <a:solidFill>
                  <a:schemeClr val="tx1"/>
                </a:solidFill>
              </a:rPr>
              <a:t>.” – E.P. Sanders, </a:t>
            </a:r>
            <a:r>
              <a:rPr lang="en-US" i="1" dirty="0">
                <a:solidFill>
                  <a:schemeClr val="tx1"/>
                </a:solidFill>
              </a:rPr>
              <a:t>Paul and Palestinian Judaism</a:t>
            </a:r>
            <a:r>
              <a:rPr lang="en-US" dirty="0">
                <a:solidFill>
                  <a:schemeClr val="tx1"/>
                </a:solidFill>
              </a:rPr>
              <a:t>, pg. 204</a:t>
            </a:r>
          </a:p>
          <a:p>
            <a:r>
              <a:rPr lang="en-US" sz="2400" dirty="0">
                <a:solidFill>
                  <a:schemeClr val="tx1"/>
                </a:solidFill>
              </a:rPr>
              <a:t>Those who have rejected the covenant and no longer follow Torah have “thrown off the yoke</a:t>
            </a:r>
            <a:r>
              <a:rPr lang="en-US" sz="2400" dirty="0" smtClean="0">
                <a:solidFill>
                  <a:schemeClr val="tx1"/>
                </a:solidFill>
              </a:rPr>
              <a:t>”</a:t>
            </a:r>
          </a:p>
          <a:p>
            <a:r>
              <a:rPr lang="en-US" sz="2400" dirty="0">
                <a:solidFill>
                  <a:schemeClr val="tx1"/>
                </a:solidFill>
              </a:rPr>
              <a:t>But repentance at the end of life can undo a lifetime of throwing off the yoke, and vice-versa.</a:t>
            </a:r>
          </a:p>
          <a:p>
            <a:endParaRPr lang="en-US" sz="2400" dirty="0">
              <a:solidFill>
                <a:schemeClr val="tx1"/>
              </a:solidFill>
            </a:endParaRPr>
          </a:p>
          <a:p>
            <a:pPr marL="45720" indent="0">
              <a:buNone/>
            </a:pPr>
            <a:endParaRPr lang="en-US" sz="2400" dirty="0">
              <a:solidFill>
                <a:schemeClr val="tx1"/>
              </a:solidFill>
            </a:endParaRPr>
          </a:p>
          <a:p>
            <a:pPr marL="45720" indent="0">
              <a:buNone/>
            </a:pPr>
            <a:endParaRPr lang="en-US" sz="2000" dirty="0" smtClean="0">
              <a:solidFill>
                <a:schemeClr val="tx1"/>
              </a:solidFill>
            </a:endParaRPr>
          </a:p>
          <a:p>
            <a:pPr marL="45720" indent="0">
              <a:buNone/>
            </a:pPr>
            <a:endParaRPr lang="en-US" sz="2000" dirty="0" smtClean="0">
              <a:solidFill>
                <a:schemeClr val="tx1"/>
              </a:solidFill>
            </a:endParaRPr>
          </a:p>
          <a:p>
            <a:pPr marL="45720" indent="0">
              <a:buNone/>
            </a:pPr>
            <a:endParaRPr lang="en-US" sz="2000" dirty="0" smtClean="0">
              <a:solidFill>
                <a:schemeClr val="tx1"/>
              </a:solidFill>
            </a:endParaRPr>
          </a:p>
          <a:p>
            <a:pPr marL="45720" indent="0">
              <a:buNone/>
            </a:pPr>
            <a:endParaRPr lang="en-US" sz="2400" dirty="0">
              <a:solidFill>
                <a:schemeClr val="tx1"/>
              </a:solidFill>
            </a:endParaRPr>
          </a:p>
          <a:p>
            <a:pPr marL="45720" indent="0">
              <a:buNone/>
            </a:pPr>
            <a:endParaRPr lang="en-US" sz="2400" dirty="0" smtClean="0">
              <a:solidFill>
                <a:schemeClr val="tx1"/>
              </a:solidFill>
            </a:endParaRPr>
          </a:p>
        </p:txBody>
      </p:sp>
      <p:sp>
        <p:nvSpPr>
          <p:cNvPr id="4" name="Title 1"/>
          <p:cNvSpPr>
            <a:spLocks noGrp="1"/>
          </p:cNvSpPr>
          <p:nvPr>
            <p:ph type="title"/>
          </p:nvPr>
        </p:nvSpPr>
        <p:spPr>
          <a:xfrm>
            <a:off x="1069848" y="854015"/>
            <a:ext cx="9875520" cy="723756"/>
          </a:xfrm>
        </p:spPr>
        <p:txBody>
          <a:bodyPr/>
          <a:lstStyle/>
          <a:p>
            <a:r>
              <a:rPr lang="en-US" dirty="0" smtClean="0">
                <a:solidFill>
                  <a:schemeClr val="tx1"/>
                </a:solidFill>
              </a:rPr>
              <a:t>Election and Covenant</a:t>
            </a:r>
            <a:endParaRPr lang="en-US" dirty="0">
              <a:solidFill>
                <a:schemeClr val="tx1"/>
              </a:solidFill>
            </a:endParaRPr>
          </a:p>
        </p:txBody>
      </p:sp>
    </p:spTree>
    <p:extLst>
      <p:ext uri="{BB962C8B-B14F-4D97-AF65-F5344CB8AC3E}">
        <p14:creationId xmlns:p14="http://schemas.microsoft.com/office/powerpoint/2010/main" val="38518086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36488" y="1626803"/>
            <a:ext cx="9388256" cy="4154984"/>
          </a:xfrm>
          <a:prstGeom prst="rect">
            <a:avLst/>
          </a:prstGeom>
          <a:noFill/>
        </p:spPr>
        <p:txBody>
          <a:bodyPr wrap="square" rtlCol="0">
            <a:spAutoFit/>
          </a:bodyPr>
          <a:lstStyle/>
          <a:p>
            <a:pPr marL="342900" indent="-342900">
              <a:buClr>
                <a:schemeClr val="accent1"/>
              </a:buClr>
              <a:buFont typeface="Arial" panose="020B0604020202020204" pitchFamily="34" charset="0"/>
              <a:buChar char="•"/>
            </a:pPr>
            <a:r>
              <a:rPr lang="en-US" sz="2400" dirty="0" smtClean="0"/>
              <a:t>Read Matthew 23</a:t>
            </a:r>
          </a:p>
          <a:p>
            <a:pPr marL="342900" indent="-342900">
              <a:buClr>
                <a:schemeClr val="accent1"/>
              </a:buClr>
              <a:buFont typeface="Arial" panose="020B0604020202020204" pitchFamily="34" charset="0"/>
              <a:buChar char="•"/>
            </a:pPr>
            <a:endParaRPr lang="en-US" sz="2400" dirty="0" smtClean="0"/>
          </a:p>
          <a:p>
            <a:pPr marL="342900" indent="-342900">
              <a:buClr>
                <a:schemeClr val="accent1"/>
              </a:buClr>
              <a:buFont typeface="Arial" panose="020B0604020202020204" pitchFamily="34" charset="0"/>
              <a:buChar char="•"/>
            </a:pPr>
            <a:r>
              <a:rPr lang="en-US" sz="2400" dirty="0" smtClean="0"/>
              <a:t>Who are the “woes” directed to?</a:t>
            </a:r>
          </a:p>
          <a:p>
            <a:pPr marL="342900" indent="-342900">
              <a:buClr>
                <a:schemeClr val="accent1"/>
              </a:buClr>
              <a:buFont typeface="Arial" panose="020B0604020202020204" pitchFamily="34" charset="0"/>
              <a:buChar char="•"/>
            </a:pPr>
            <a:r>
              <a:rPr lang="en-US" sz="2400" dirty="0" smtClean="0"/>
              <a:t>What are the criticisms Jesus directs at them?</a:t>
            </a:r>
          </a:p>
          <a:p>
            <a:pPr marL="342900" indent="-342900">
              <a:buClr>
                <a:schemeClr val="accent1"/>
              </a:buClr>
              <a:buFont typeface="Arial" panose="020B0604020202020204" pitchFamily="34" charset="0"/>
              <a:buChar char="•"/>
            </a:pPr>
            <a:r>
              <a:rPr lang="en-US" sz="2400" dirty="0" smtClean="0"/>
              <a:t>Based on our reading today, would the rabbis have agreed with Jesus?</a:t>
            </a:r>
          </a:p>
          <a:p>
            <a:pPr marL="342900" indent="-342900">
              <a:buClr>
                <a:schemeClr val="accent1"/>
              </a:buClr>
              <a:buFont typeface="Arial" panose="020B0604020202020204" pitchFamily="34" charset="0"/>
              <a:buChar char="•"/>
            </a:pPr>
            <a:r>
              <a:rPr lang="en-US" sz="2400" dirty="0" smtClean="0"/>
              <a:t>So how do we interpret the meaning here? Are Jesus’ indictments selective in its accusations? Are they reflective of the church’s experience at the time of Matthew’s writing? Are they true for both Judaism </a:t>
            </a:r>
            <a:r>
              <a:rPr lang="en-US" sz="2400" i="1" dirty="0" smtClean="0"/>
              <a:t>and</a:t>
            </a:r>
            <a:r>
              <a:rPr lang="en-US" sz="2400" dirty="0" smtClean="0"/>
              <a:t> Christianity, ethically speaking?</a:t>
            </a:r>
          </a:p>
          <a:p>
            <a:pPr>
              <a:buClr>
                <a:schemeClr val="accent1"/>
              </a:buClr>
            </a:pPr>
            <a:endParaRPr lang="en-US" sz="2400" dirty="0"/>
          </a:p>
          <a:p>
            <a:pPr>
              <a:buClr>
                <a:schemeClr val="accent1"/>
              </a:buClr>
            </a:pPr>
            <a:endParaRPr lang="en-US" sz="2400" dirty="0" smtClean="0"/>
          </a:p>
        </p:txBody>
      </p:sp>
      <p:pic>
        <p:nvPicPr>
          <p:cNvPr id="5" name="Picture 4"/>
          <p:cNvPicPr>
            <a:picLocks noChangeAspect="1"/>
          </p:cNvPicPr>
          <p:nvPr/>
        </p:nvPicPr>
        <p:blipFill>
          <a:blip r:embed="rId3"/>
          <a:stretch>
            <a:fillRect/>
          </a:stretch>
        </p:blipFill>
        <p:spPr>
          <a:xfrm>
            <a:off x="5448332" y="5230367"/>
            <a:ext cx="1130262" cy="1153809"/>
          </a:xfrm>
          <a:prstGeom prst="rect">
            <a:avLst/>
          </a:prstGeom>
          <a:ln>
            <a:solidFill>
              <a:schemeClr val="tx1"/>
            </a:solidFill>
          </a:ln>
        </p:spPr>
      </p:pic>
      <p:sp>
        <p:nvSpPr>
          <p:cNvPr id="7" name="Title 1"/>
          <p:cNvSpPr txBox="1">
            <a:spLocks/>
          </p:cNvSpPr>
          <p:nvPr/>
        </p:nvSpPr>
        <p:spPr>
          <a:xfrm>
            <a:off x="1136488" y="587595"/>
            <a:ext cx="7678652" cy="1356360"/>
          </a:xfrm>
          <a:prstGeom prst="rect">
            <a:avLst/>
          </a:prstGeom>
        </p:spPr>
        <p:txBody>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r>
              <a:rPr lang="en-US" dirty="0" smtClean="0">
                <a:solidFill>
                  <a:schemeClr val="tx1"/>
                </a:solidFill>
              </a:rPr>
              <a:t>Last Week’s Homework</a:t>
            </a:r>
            <a:endParaRPr lang="en-US" dirty="0">
              <a:solidFill>
                <a:schemeClr val="tx1"/>
              </a:solidFill>
            </a:endParaRPr>
          </a:p>
        </p:txBody>
      </p:sp>
    </p:spTree>
    <p:extLst>
      <p:ext uri="{BB962C8B-B14F-4D97-AF65-F5344CB8AC3E}">
        <p14:creationId xmlns:p14="http://schemas.microsoft.com/office/powerpoint/2010/main" val="35092719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36488" y="1626803"/>
            <a:ext cx="4957289" cy="6001643"/>
          </a:xfrm>
          <a:prstGeom prst="rect">
            <a:avLst/>
          </a:prstGeom>
          <a:noFill/>
        </p:spPr>
        <p:txBody>
          <a:bodyPr wrap="square" rtlCol="0">
            <a:spAutoFit/>
          </a:bodyPr>
          <a:lstStyle/>
          <a:p>
            <a:pPr marL="342900" indent="-342900">
              <a:buClr>
                <a:schemeClr val="accent1"/>
              </a:buClr>
              <a:buFont typeface="Arial" panose="020B0604020202020204" pitchFamily="34" charset="0"/>
              <a:buChar char="•"/>
            </a:pPr>
            <a:r>
              <a:rPr lang="en-US" sz="2400" dirty="0" smtClean="0"/>
              <a:t>A few ideas to guide us:</a:t>
            </a:r>
          </a:p>
          <a:p>
            <a:pPr marL="342900" indent="-342900">
              <a:buClr>
                <a:schemeClr val="accent1"/>
              </a:buClr>
              <a:buFont typeface="Arial" panose="020B0604020202020204" pitchFamily="34" charset="0"/>
              <a:buChar char="•"/>
            </a:pPr>
            <a:endParaRPr lang="en-US" sz="2400" dirty="0"/>
          </a:p>
          <a:p>
            <a:pPr marL="342900" indent="-342900">
              <a:buClr>
                <a:schemeClr val="accent1"/>
              </a:buClr>
              <a:buFont typeface="Arial" panose="020B0604020202020204" pitchFamily="34" charset="0"/>
              <a:buChar char="•"/>
            </a:pPr>
            <a:r>
              <a:rPr lang="en-US" sz="2400" dirty="0" smtClean="0"/>
              <a:t>This is an </a:t>
            </a:r>
            <a:r>
              <a:rPr lang="en-US" sz="2400" i="1" dirty="0" smtClean="0"/>
              <a:t>intra-Jewish</a:t>
            </a:r>
            <a:r>
              <a:rPr lang="en-US" sz="2400" dirty="0" smtClean="0"/>
              <a:t> dialogue, much like the Essenes and the Temple</a:t>
            </a:r>
          </a:p>
          <a:p>
            <a:pPr marL="342900" indent="-342900">
              <a:buClr>
                <a:schemeClr val="accent1"/>
              </a:buClr>
              <a:buFont typeface="Arial" panose="020B0604020202020204" pitchFamily="34" charset="0"/>
              <a:buChar char="•"/>
            </a:pPr>
            <a:r>
              <a:rPr lang="en-US" sz="2400" dirty="0"/>
              <a:t>The meaning of a text cannot mean to us what it didn’t mean </a:t>
            </a:r>
            <a:r>
              <a:rPr lang="en-US" sz="2400" dirty="0" smtClean="0"/>
              <a:t>then</a:t>
            </a:r>
            <a:endParaRPr lang="en-US" sz="2400" dirty="0"/>
          </a:p>
          <a:p>
            <a:pPr marL="342900" indent="-342900">
              <a:buClr>
                <a:schemeClr val="accent1"/>
              </a:buClr>
              <a:buFont typeface="Arial" panose="020B0604020202020204" pitchFamily="34" charset="0"/>
              <a:buChar char="•"/>
            </a:pPr>
            <a:r>
              <a:rPr lang="en-US" sz="2400" dirty="0" smtClean="0"/>
              <a:t>Be sensitive to our own presuppositions (good and bad)</a:t>
            </a:r>
          </a:p>
          <a:p>
            <a:pPr marL="342900" indent="-342900">
              <a:buClr>
                <a:schemeClr val="accent1"/>
              </a:buClr>
              <a:buFont typeface="Arial" panose="020B0604020202020204" pitchFamily="34" charset="0"/>
              <a:buChar char="•"/>
            </a:pPr>
            <a:r>
              <a:rPr lang="en-US" sz="2400" dirty="0" smtClean="0"/>
              <a:t>Pay attention to the overall flow of the book – don’t proof-text; ask what the author is doing</a:t>
            </a:r>
          </a:p>
          <a:p>
            <a:pPr marL="342900" indent="-342900">
              <a:buClr>
                <a:schemeClr val="accent1"/>
              </a:buClr>
              <a:buFont typeface="Arial" panose="020B0604020202020204" pitchFamily="34" charset="0"/>
              <a:buChar char="•"/>
            </a:pPr>
            <a:endParaRPr lang="en-US" sz="2400" dirty="0" smtClean="0"/>
          </a:p>
          <a:p>
            <a:pPr>
              <a:buClr>
                <a:schemeClr val="accent1"/>
              </a:buClr>
            </a:pPr>
            <a:endParaRPr lang="en-US" sz="2400" dirty="0"/>
          </a:p>
          <a:p>
            <a:pPr>
              <a:buClr>
                <a:schemeClr val="accent1"/>
              </a:buClr>
            </a:pPr>
            <a:endParaRPr lang="en-US" sz="2400" dirty="0" smtClean="0"/>
          </a:p>
        </p:txBody>
      </p:sp>
      <p:sp>
        <p:nvSpPr>
          <p:cNvPr id="7" name="Title 1"/>
          <p:cNvSpPr txBox="1">
            <a:spLocks/>
          </p:cNvSpPr>
          <p:nvPr/>
        </p:nvSpPr>
        <p:spPr>
          <a:xfrm>
            <a:off x="1136488" y="587595"/>
            <a:ext cx="7678652" cy="1356360"/>
          </a:xfrm>
          <a:prstGeom prst="rect">
            <a:avLst/>
          </a:prstGeom>
        </p:spPr>
        <p:txBody>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r>
              <a:rPr lang="en-US" dirty="0" smtClean="0">
                <a:solidFill>
                  <a:schemeClr val="tx1"/>
                </a:solidFill>
              </a:rPr>
              <a:t>Last Week’s Homework</a:t>
            </a:r>
            <a:endParaRPr lang="en-US" dirty="0">
              <a:solidFill>
                <a:schemeClr val="tx1"/>
              </a:solidFill>
            </a:endParaRPr>
          </a:p>
        </p:txBody>
      </p:sp>
      <p:pic>
        <p:nvPicPr>
          <p:cNvPr id="6" name="irc_mi" descr="Image result for jesus in matthew 23">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6093777" y="1517904"/>
            <a:ext cx="5784279" cy="4005072"/>
          </a:xfrm>
          <a:prstGeom prst="rect">
            <a:avLst/>
          </a:prstGeom>
          <a:noFill/>
          <a:ln>
            <a:solidFill>
              <a:schemeClr val="tx1"/>
            </a:solidFill>
          </a:ln>
        </p:spPr>
      </p:pic>
    </p:spTree>
    <p:extLst>
      <p:ext uri="{BB962C8B-B14F-4D97-AF65-F5344CB8AC3E}">
        <p14:creationId xmlns:p14="http://schemas.microsoft.com/office/powerpoint/2010/main" val="23124650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29316" y="2151888"/>
            <a:ext cx="4658252" cy="2308324"/>
          </a:xfrm>
          <a:prstGeom prst="rect">
            <a:avLst/>
          </a:prstGeom>
          <a:noFill/>
        </p:spPr>
        <p:txBody>
          <a:bodyPr wrap="square" rtlCol="0">
            <a:spAutoFit/>
          </a:bodyPr>
          <a:lstStyle/>
          <a:p>
            <a:pPr marL="342900" indent="-342900">
              <a:buClr>
                <a:schemeClr val="accent1"/>
              </a:buClr>
              <a:buFont typeface="Arial" panose="020B0604020202020204" pitchFamily="34" charset="0"/>
              <a:buChar char="•"/>
            </a:pPr>
            <a:r>
              <a:rPr lang="en-US" sz="2400" dirty="0" smtClean="0"/>
              <a:t>Jerusalem </a:t>
            </a:r>
            <a:r>
              <a:rPr lang="en-US" sz="2400" dirty="0"/>
              <a:t>Temple as covenant symbol</a:t>
            </a:r>
          </a:p>
          <a:p>
            <a:pPr marL="342900" indent="-342900">
              <a:buClr>
                <a:schemeClr val="accent1"/>
              </a:buClr>
              <a:buFont typeface="Arial" panose="020B0604020202020204" pitchFamily="34" charset="0"/>
              <a:buChar char="•"/>
            </a:pPr>
            <a:r>
              <a:rPr lang="en-US" sz="2400" dirty="0" smtClean="0"/>
              <a:t>Importance of the Temple as a national/ethnic/religious symbol</a:t>
            </a:r>
            <a:endParaRPr lang="en-US" sz="2400" dirty="0"/>
          </a:p>
          <a:p>
            <a:pPr marL="800100" lvl="1" indent="-342900">
              <a:buClr>
                <a:schemeClr val="accent1"/>
              </a:buClr>
              <a:buFont typeface="Arial" panose="020B0604020202020204" pitchFamily="34" charset="0"/>
              <a:buChar char="•"/>
            </a:pPr>
            <a:endParaRPr lang="en-US" sz="2400" dirty="0"/>
          </a:p>
          <a:p>
            <a:pPr marL="342900" indent="-342900">
              <a:buClr>
                <a:schemeClr val="accent1"/>
              </a:buClr>
              <a:buFont typeface="Arial" panose="020B0604020202020204" pitchFamily="34" charset="0"/>
              <a:buChar char="•"/>
            </a:pPr>
            <a:endParaRPr lang="en-US" sz="2400" dirty="0"/>
          </a:p>
        </p:txBody>
      </p:sp>
      <p:sp>
        <p:nvSpPr>
          <p:cNvPr id="5" name="TextBox 4"/>
          <p:cNvSpPr txBox="1"/>
          <p:nvPr/>
        </p:nvSpPr>
        <p:spPr>
          <a:xfrm>
            <a:off x="7038974" y="5739157"/>
            <a:ext cx="3326610" cy="338554"/>
          </a:xfrm>
          <a:prstGeom prst="rect">
            <a:avLst/>
          </a:prstGeom>
          <a:noFill/>
        </p:spPr>
        <p:txBody>
          <a:bodyPr wrap="square" rtlCol="0">
            <a:spAutoFit/>
          </a:bodyPr>
          <a:lstStyle/>
          <a:p>
            <a:pPr algn="ctr"/>
            <a:r>
              <a:rPr lang="en-US" sz="1600" b="1" dirty="0"/>
              <a:t>Herod’s Temple</a:t>
            </a:r>
          </a:p>
        </p:txBody>
      </p:sp>
      <p:pic>
        <p:nvPicPr>
          <p:cNvPr id="6" name="Picture 5"/>
          <p:cNvPicPr>
            <a:picLocks noChangeAspect="1"/>
          </p:cNvPicPr>
          <p:nvPr/>
        </p:nvPicPr>
        <p:blipFill>
          <a:blip r:embed="rId3"/>
          <a:stretch>
            <a:fillRect/>
          </a:stretch>
        </p:blipFill>
        <p:spPr>
          <a:xfrm>
            <a:off x="5826653" y="1822704"/>
            <a:ext cx="5751251" cy="3791711"/>
          </a:xfrm>
          <a:prstGeom prst="rect">
            <a:avLst/>
          </a:prstGeom>
          <a:ln>
            <a:solidFill>
              <a:schemeClr val="tx1"/>
            </a:solidFill>
          </a:ln>
        </p:spPr>
      </p:pic>
      <p:sp>
        <p:nvSpPr>
          <p:cNvPr id="8" name="Title 1"/>
          <p:cNvSpPr txBox="1">
            <a:spLocks/>
          </p:cNvSpPr>
          <p:nvPr/>
        </p:nvSpPr>
        <p:spPr>
          <a:xfrm>
            <a:off x="1143000" y="609600"/>
            <a:ext cx="9875520" cy="1356360"/>
          </a:xfrm>
          <a:prstGeom prst="rect">
            <a:avLst/>
          </a:prstGeom>
        </p:spPr>
        <p:txBody>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r>
              <a:rPr lang="en-US" dirty="0" smtClean="0">
                <a:solidFill>
                  <a:schemeClr val="tx1"/>
                </a:solidFill>
              </a:rPr>
              <a:t>Election and Covenant</a:t>
            </a:r>
            <a:endParaRPr lang="en-US" dirty="0">
              <a:solidFill>
                <a:schemeClr val="tx1"/>
              </a:solidFill>
            </a:endParaRPr>
          </a:p>
        </p:txBody>
      </p:sp>
    </p:spTree>
    <p:extLst>
      <p:ext uri="{BB962C8B-B14F-4D97-AF65-F5344CB8AC3E}">
        <p14:creationId xmlns:p14="http://schemas.microsoft.com/office/powerpoint/2010/main" val="32596698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36488" y="1434779"/>
            <a:ext cx="9388256" cy="4893647"/>
          </a:xfrm>
          <a:prstGeom prst="rect">
            <a:avLst/>
          </a:prstGeom>
          <a:noFill/>
        </p:spPr>
        <p:txBody>
          <a:bodyPr wrap="square" rtlCol="0">
            <a:spAutoFit/>
          </a:bodyPr>
          <a:lstStyle/>
          <a:p>
            <a:pPr marL="342900" indent="-342900">
              <a:buClr>
                <a:schemeClr val="accent1"/>
              </a:buClr>
              <a:buFont typeface="Arial" panose="020B0604020202020204" pitchFamily="34" charset="0"/>
              <a:buChar char="•"/>
            </a:pPr>
            <a:r>
              <a:rPr lang="en-US" sz="2400" dirty="0"/>
              <a:t>Read Mark 14:53 - 65</a:t>
            </a:r>
          </a:p>
          <a:p>
            <a:pPr marL="342900" indent="-342900">
              <a:buClr>
                <a:schemeClr val="accent1"/>
              </a:buClr>
              <a:buFont typeface="Arial" panose="020B0604020202020204" pitchFamily="34" charset="0"/>
              <a:buChar char="•"/>
            </a:pPr>
            <a:endParaRPr lang="en-US" sz="2400" dirty="0"/>
          </a:p>
          <a:p>
            <a:pPr marL="342900" indent="-342900">
              <a:buClr>
                <a:schemeClr val="accent1"/>
              </a:buClr>
              <a:buFont typeface="Arial" panose="020B0604020202020204" pitchFamily="34" charset="0"/>
              <a:buChar char="•"/>
            </a:pPr>
            <a:r>
              <a:rPr lang="en-US" sz="2400" dirty="0"/>
              <a:t>What is the major charge against Jesus discussed here (also found in Matthew)?</a:t>
            </a:r>
          </a:p>
          <a:p>
            <a:pPr marL="342900" indent="-342900">
              <a:buClr>
                <a:schemeClr val="accent1"/>
              </a:buClr>
              <a:buFont typeface="Arial" panose="020B0604020202020204" pitchFamily="34" charset="0"/>
              <a:buChar char="•"/>
            </a:pPr>
            <a:endParaRPr lang="en-US" sz="2400" dirty="0"/>
          </a:p>
          <a:p>
            <a:pPr marL="342900" indent="-342900">
              <a:buClr>
                <a:schemeClr val="accent1"/>
              </a:buClr>
              <a:buFont typeface="Arial" panose="020B0604020202020204" pitchFamily="34" charset="0"/>
              <a:buChar char="•"/>
            </a:pPr>
            <a:r>
              <a:rPr lang="en-US" sz="2400" dirty="0"/>
              <a:t>Why is this such a major charge and affront to Jewish belief?</a:t>
            </a:r>
          </a:p>
          <a:p>
            <a:pPr marL="342900" indent="-342900">
              <a:buClr>
                <a:schemeClr val="accent1"/>
              </a:buClr>
              <a:buFont typeface="Arial" panose="020B0604020202020204" pitchFamily="34" charset="0"/>
              <a:buChar char="•"/>
            </a:pPr>
            <a:endParaRPr lang="en-US" sz="2400" dirty="0"/>
          </a:p>
          <a:p>
            <a:pPr marL="342900" indent="-342900">
              <a:buClr>
                <a:schemeClr val="accent1"/>
              </a:buClr>
              <a:buFont typeface="Arial" panose="020B0604020202020204" pitchFamily="34" charset="0"/>
              <a:buChar char="•"/>
            </a:pPr>
            <a:r>
              <a:rPr lang="en-US" sz="2400" dirty="0"/>
              <a:t>Did Jesus actually say it? What did he mean?</a:t>
            </a:r>
          </a:p>
          <a:p>
            <a:pPr>
              <a:buClr>
                <a:schemeClr val="accent1"/>
              </a:buClr>
            </a:pPr>
            <a:endParaRPr lang="en-US" sz="2400" dirty="0"/>
          </a:p>
          <a:p>
            <a:pPr>
              <a:buClr>
                <a:schemeClr val="accent1"/>
              </a:buClr>
            </a:pPr>
            <a:endParaRPr lang="en-US" sz="2400" dirty="0" smtClean="0"/>
          </a:p>
          <a:p>
            <a:pPr>
              <a:buClr>
                <a:schemeClr val="accent1"/>
              </a:buClr>
            </a:pPr>
            <a:endParaRPr lang="en-US" sz="2400" dirty="0"/>
          </a:p>
          <a:p>
            <a:pPr>
              <a:buClr>
                <a:schemeClr val="accent1"/>
              </a:buClr>
            </a:pPr>
            <a:r>
              <a:rPr lang="en-US" sz="2400" dirty="0" smtClean="0"/>
              <a:t>More online at:</a:t>
            </a:r>
          </a:p>
          <a:p>
            <a:pPr>
              <a:buClr>
                <a:schemeClr val="accent1"/>
              </a:buClr>
            </a:pPr>
            <a:r>
              <a:rPr lang="en-US" sz="2400" dirty="0" smtClean="0"/>
              <a:t>www.theologicalstraydogs.com</a:t>
            </a:r>
          </a:p>
        </p:txBody>
      </p:sp>
      <p:sp>
        <p:nvSpPr>
          <p:cNvPr id="6" name="Title 1"/>
          <p:cNvSpPr txBox="1">
            <a:spLocks/>
          </p:cNvSpPr>
          <p:nvPr/>
        </p:nvSpPr>
        <p:spPr>
          <a:xfrm>
            <a:off x="1136488" y="587595"/>
            <a:ext cx="7678652" cy="1356360"/>
          </a:xfrm>
          <a:prstGeom prst="rect">
            <a:avLst/>
          </a:prstGeom>
        </p:spPr>
        <p:txBody>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r>
              <a:rPr lang="en-US" dirty="0" smtClean="0">
                <a:solidFill>
                  <a:schemeClr val="tx1"/>
                </a:solidFill>
              </a:rPr>
              <a:t>Next Week’s Homework</a:t>
            </a:r>
            <a:endParaRPr lang="en-US" dirty="0">
              <a:solidFill>
                <a:schemeClr val="tx1"/>
              </a:solidFill>
            </a:endParaRPr>
          </a:p>
        </p:txBody>
      </p:sp>
    </p:spTree>
    <p:extLst>
      <p:ext uri="{BB962C8B-B14F-4D97-AF65-F5344CB8AC3E}">
        <p14:creationId xmlns:p14="http://schemas.microsoft.com/office/powerpoint/2010/main" val="2586460951"/>
      </p:ext>
    </p:extLst>
  </p:cSld>
  <p:clrMapOvr>
    <a:masterClrMapping/>
  </p:clrMapOvr>
  <p:timing>
    <p:tnLst>
      <p:par>
        <p:cTn id="1" dur="indefinite" restart="never" nodeType="tmRoot"/>
      </p:par>
    </p:tnLst>
  </p:timing>
</p:sld>
</file>

<file path=ppt/theme/theme1.xml><?xml version="1.0" encoding="utf-8"?>
<a:theme xmlns:a="http://schemas.openxmlformats.org/drawingml/2006/main" name="Basis">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TM03457444[[fn=Basis]]</Template>
  <TotalTime>17096</TotalTime>
  <Words>835</Words>
  <Application>Microsoft Office PowerPoint</Application>
  <PresentationFormat>Widescreen</PresentationFormat>
  <Paragraphs>79</Paragraphs>
  <Slides>9</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Corbel</vt:lpstr>
      <vt:lpstr>Basis</vt:lpstr>
      <vt:lpstr>The Jewish foundations of the New Testament</vt:lpstr>
      <vt:lpstr>PowerPoint Presentation</vt:lpstr>
      <vt:lpstr>Election and Covenant: Quick Review</vt:lpstr>
      <vt:lpstr>Election and Covenant</vt:lpstr>
      <vt:lpstr>Election and Covenant</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Jewish Backgrounds of the New Testament</dc:title>
  <dc:creator>Rowe, Thomas</dc:creator>
  <cp:lastModifiedBy>Rowe, Thomas</cp:lastModifiedBy>
  <cp:revision>272</cp:revision>
  <dcterms:created xsi:type="dcterms:W3CDTF">2017-11-18T19:34:36Z</dcterms:created>
  <dcterms:modified xsi:type="dcterms:W3CDTF">2018-03-24T18:32:11Z</dcterms:modified>
</cp:coreProperties>
</file>